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A5CDC80-A3DA-4DA2-897D-DD18D2A32BA3}">
          <p14:sldIdLst>
            <p14:sldId id="256"/>
            <p14:sldId id="257"/>
            <p14:sldId id="258"/>
            <p14:sldId id="259"/>
            <p14:sldId id="260"/>
            <p14:sldId id="261"/>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7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74B6-59E2-4967-EEEE-903C1904C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88FBE0-CF8D-9298-5FAC-5D8120FC7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157E84-C451-1BE1-7FB7-142C8D52333C}"/>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5" name="Footer Placeholder 4">
            <a:extLst>
              <a:ext uri="{FF2B5EF4-FFF2-40B4-BE49-F238E27FC236}">
                <a16:creationId xmlns:a16="http://schemas.microsoft.com/office/drawing/2014/main" id="{8B882395-E91F-0D76-6711-17E7E5365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524E8-5163-358A-D5AE-74F7C27CE018}"/>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48428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B3A0-FBC2-13A2-E180-C37A93CBB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97F1A-2480-3704-ECBD-7D33BF692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C0EFE-39E5-36C8-3396-B2F4C84AC1AA}"/>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5" name="Footer Placeholder 4">
            <a:extLst>
              <a:ext uri="{FF2B5EF4-FFF2-40B4-BE49-F238E27FC236}">
                <a16:creationId xmlns:a16="http://schemas.microsoft.com/office/drawing/2014/main" id="{219D589E-9E6F-11C9-C2A1-A34D80DC1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8CB8C-4C13-7DF0-F9C0-6568ECF17B2F}"/>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334591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35B45-698E-F977-D9DA-E67156D6B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61E5CE-DA8E-A3CE-BD98-2FE845ACE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EF6D0-AA9A-6FB1-F033-3A7585C9F04C}"/>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5" name="Footer Placeholder 4">
            <a:extLst>
              <a:ext uri="{FF2B5EF4-FFF2-40B4-BE49-F238E27FC236}">
                <a16:creationId xmlns:a16="http://schemas.microsoft.com/office/drawing/2014/main" id="{19CD5161-EA12-51D4-8CF8-4353A6344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8139F-E178-EFF3-A151-8744E03A096E}"/>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42994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AA70-481C-F8F7-21B2-34849D453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94318-BB5E-6E1F-73CF-7E9461E870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D4B63-60C3-E429-270D-EF721C69DEFA}"/>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5" name="Footer Placeholder 4">
            <a:extLst>
              <a:ext uri="{FF2B5EF4-FFF2-40B4-BE49-F238E27FC236}">
                <a16:creationId xmlns:a16="http://schemas.microsoft.com/office/drawing/2014/main" id="{5CF6F918-D940-4D9F-D288-B482208FC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66AF0-654C-A416-4580-29974135643D}"/>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238181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41ED-477B-6DD7-FE19-DD661F1103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E499C-984B-1E8E-DB5A-EF8C3D246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4BBF2-17C1-7F5F-70A1-9FF94E0B6068}"/>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5" name="Footer Placeholder 4">
            <a:extLst>
              <a:ext uri="{FF2B5EF4-FFF2-40B4-BE49-F238E27FC236}">
                <a16:creationId xmlns:a16="http://schemas.microsoft.com/office/drawing/2014/main" id="{F78EE86B-5A14-C704-8518-5EC37DCDE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54C4A-706A-60E1-502F-A86065B2F650}"/>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113116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91FA-875F-F9EC-17CE-EADE69534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0AA27-376F-3BCD-1D6E-BE5277ABA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A63561-BB35-D3A2-812A-CAA662677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542C23-15A1-73F6-CC57-B301671106FA}"/>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6" name="Footer Placeholder 5">
            <a:extLst>
              <a:ext uri="{FF2B5EF4-FFF2-40B4-BE49-F238E27FC236}">
                <a16:creationId xmlns:a16="http://schemas.microsoft.com/office/drawing/2014/main" id="{B30D7FD0-4920-ADBC-B36F-76532CCBC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CCCB9-088D-119E-5BA8-99FCB5934378}"/>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274186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58E0-DCFF-E4C8-7550-8FB22F9473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CA3EB0-C3C4-6A30-199B-D8666DB68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E6F0A-ABAA-1EE4-BA93-AFA3A37FC9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B3F90B-6AC6-B975-2F2C-2C732E240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1EF55-CB39-E5F7-752E-81A181448E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AA1D7-9F38-636D-7622-1F13372001F6}"/>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8" name="Footer Placeholder 7">
            <a:extLst>
              <a:ext uri="{FF2B5EF4-FFF2-40B4-BE49-F238E27FC236}">
                <a16:creationId xmlns:a16="http://schemas.microsoft.com/office/drawing/2014/main" id="{9F9043AA-A93D-CA30-0C49-8C636B5778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BB783A-6FB2-05E7-2779-E91E73CA8BF8}"/>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35134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E725-9033-3280-7E3D-88A079649C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75A40D-A62F-1098-8B7B-7767ECE731FE}"/>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4" name="Footer Placeholder 3">
            <a:extLst>
              <a:ext uri="{FF2B5EF4-FFF2-40B4-BE49-F238E27FC236}">
                <a16:creationId xmlns:a16="http://schemas.microsoft.com/office/drawing/2014/main" id="{B736A978-257A-D38B-744A-CCD8EECDCA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9256BE-3D25-23EC-27B1-3691F6C22993}"/>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41546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73C13-C122-7952-3C90-6EE8712E04C8}"/>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3" name="Footer Placeholder 2">
            <a:extLst>
              <a:ext uri="{FF2B5EF4-FFF2-40B4-BE49-F238E27FC236}">
                <a16:creationId xmlns:a16="http://schemas.microsoft.com/office/drawing/2014/main" id="{14C1541B-E6F0-3F1B-705C-12A4E41285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B7ED-60D2-DF80-D062-897E0622E5C6}"/>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331862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F250-BB33-E4E3-3EEA-E32C66F51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81470C-7121-EC52-9FED-825D2B2C8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27F99F-A9A6-6E83-C557-06BCC0A20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D33A0-8344-CCC3-0BCD-375CF2FAF6C4}"/>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6" name="Footer Placeholder 5">
            <a:extLst>
              <a:ext uri="{FF2B5EF4-FFF2-40B4-BE49-F238E27FC236}">
                <a16:creationId xmlns:a16="http://schemas.microsoft.com/office/drawing/2014/main" id="{0415099D-26BB-4515-4157-AD568F917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22EF9-E16F-09F9-4C6C-9FE0256A502B}"/>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9647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11D1-EEA7-7904-C01A-8536C4C37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55355D-E3C2-1A85-C45F-930DB4931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285E1C-E340-B0FB-A129-9D685CC58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58292-9F41-680A-7C28-ECAC418AF3DF}"/>
              </a:ext>
            </a:extLst>
          </p:cNvPr>
          <p:cNvSpPr>
            <a:spLocks noGrp="1"/>
          </p:cNvSpPr>
          <p:nvPr>
            <p:ph type="dt" sz="half" idx="10"/>
          </p:nvPr>
        </p:nvSpPr>
        <p:spPr/>
        <p:txBody>
          <a:bodyPr/>
          <a:lstStyle/>
          <a:p>
            <a:fld id="{E74DB8B6-23D3-4C2A-B4EC-0AB1D10B87F6}" type="datetimeFigureOut">
              <a:rPr lang="en-US" smtClean="0"/>
              <a:t>10/11/2023</a:t>
            </a:fld>
            <a:endParaRPr lang="en-US"/>
          </a:p>
        </p:txBody>
      </p:sp>
      <p:sp>
        <p:nvSpPr>
          <p:cNvPr id="6" name="Footer Placeholder 5">
            <a:extLst>
              <a:ext uri="{FF2B5EF4-FFF2-40B4-BE49-F238E27FC236}">
                <a16:creationId xmlns:a16="http://schemas.microsoft.com/office/drawing/2014/main" id="{EA9B91A5-7BD1-C54E-BC29-C71425F1B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EECF5-DE00-B6E9-2FBF-E3747D5B977A}"/>
              </a:ext>
            </a:extLst>
          </p:cNvPr>
          <p:cNvSpPr>
            <a:spLocks noGrp="1"/>
          </p:cNvSpPr>
          <p:nvPr>
            <p:ph type="sldNum" sz="quarter" idx="12"/>
          </p:nvPr>
        </p:nvSpPr>
        <p:spPr/>
        <p:txBody>
          <a:bodyPr/>
          <a:lstStyle/>
          <a:p>
            <a:fld id="{603AEBE3-900C-4DE5-BA78-F2D99CF14507}" type="slidenum">
              <a:rPr lang="en-US" smtClean="0"/>
              <a:t>‹#›</a:t>
            </a:fld>
            <a:endParaRPr lang="en-US"/>
          </a:p>
        </p:txBody>
      </p:sp>
    </p:spTree>
    <p:extLst>
      <p:ext uri="{BB962C8B-B14F-4D97-AF65-F5344CB8AC3E}">
        <p14:creationId xmlns:p14="http://schemas.microsoft.com/office/powerpoint/2010/main" val="222568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C0D8B-10F6-6B71-B94D-44FD5B346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27935-81BC-869E-9479-E106BCD1E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0B345-86C1-E47E-3E6F-C979F9546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DB8B6-23D3-4C2A-B4EC-0AB1D10B87F6}" type="datetimeFigureOut">
              <a:rPr lang="en-US" smtClean="0"/>
              <a:t>10/11/2023</a:t>
            </a:fld>
            <a:endParaRPr lang="en-US"/>
          </a:p>
        </p:txBody>
      </p:sp>
      <p:sp>
        <p:nvSpPr>
          <p:cNvPr id="5" name="Footer Placeholder 4">
            <a:extLst>
              <a:ext uri="{FF2B5EF4-FFF2-40B4-BE49-F238E27FC236}">
                <a16:creationId xmlns:a16="http://schemas.microsoft.com/office/drawing/2014/main" id="{DCF132E7-0326-5D42-F7A9-B8E70442F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27537-D218-39F5-0A6D-2B9DA2F30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AEBE3-900C-4DE5-BA78-F2D99CF14507}" type="slidenum">
              <a:rPr lang="en-US" smtClean="0"/>
              <a:t>‹#›</a:t>
            </a:fld>
            <a:endParaRPr lang="en-US"/>
          </a:p>
        </p:txBody>
      </p:sp>
    </p:spTree>
    <p:extLst>
      <p:ext uri="{BB962C8B-B14F-4D97-AF65-F5344CB8AC3E}">
        <p14:creationId xmlns:p14="http://schemas.microsoft.com/office/powerpoint/2010/main" val="420627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chprevue.com/top-five-electronic-devices-inves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Clamshell_design" TargetMode="External"/><Relationship Id="rId7" Type="http://schemas.openxmlformats.org/officeDocument/2006/relationships/image" Target="../media/image6.jpeg"/><Relationship Id="rId2" Type="http://schemas.openxmlformats.org/officeDocument/2006/relationships/hyperlink" Target="https://en.wikipedia.org/wiki/Pocket-sized_computer" TargetMode="External"/><Relationship Id="rId1" Type="http://schemas.openxmlformats.org/officeDocument/2006/relationships/slideLayout" Target="../slideLayouts/slideLayout9.xml"/><Relationship Id="rId6" Type="http://schemas.openxmlformats.org/officeDocument/2006/relationships/hyperlink" Target="https://en.wikipedia.org/wiki/Hewlett-Packard" TargetMode="External"/><Relationship Id="rId5" Type="http://schemas.openxmlformats.org/officeDocument/2006/relationships/hyperlink" Target="https://en.wikipedia.org/wiki/Palmtop_PC" TargetMode="External"/><Relationship Id="rId4" Type="http://schemas.openxmlformats.org/officeDocument/2006/relationships/hyperlink" Target="https://en.wikipedia.org/wiki/Lapto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169FC-D07F-36FB-0D52-1B71D03A7E7F}"/>
              </a:ext>
            </a:extLst>
          </p:cNvPr>
          <p:cNvSpPr>
            <a:spLocks noGrp="1"/>
          </p:cNvSpPr>
          <p:nvPr>
            <p:ph type="title"/>
          </p:nvPr>
        </p:nvSpPr>
        <p:spPr/>
        <p:txBody>
          <a:bodyPr>
            <a:normAutofit/>
          </a:bodyPr>
          <a:lstStyle/>
          <a:p>
            <a:pPr algn="ctr"/>
            <a:r>
              <a:rPr lang="en-US" sz="5400" b="1" dirty="0">
                <a:solidFill>
                  <a:schemeClr val="accent1">
                    <a:lumMod val="75000"/>
                  </a:schemeClr>
                </a:solidFill>
              </a:rPr>
              <a:t>Digital device</a:t>
            </a:r>
          </a:p>
        </p:txBody>
      </p:sp>
      <p:pic>
        <p:nvPicPr>
          <p:cNvPr id="7" name="Content Placeholder 6">
            <a:extLst>
              <a:ext uri="{FF2B5EF4-FFF2-40B4-BE49-F238E27FC236}">
                <a16:creationId xmlns:a16="http://schemas.microsoft.com/office/drawing/2014/main" id="{1EC8EC86-F662-ADE1-33DC-D2B5C63E7DE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825625"/>
            <a:ext cx="10515600" cy="4351338"/>
          </a:xfrm>
        </p:spPr>
      </p:pic>
      <p:sp>
        <p:nvSpPr>
          <p:cNvPr id="9" name="TextBox 8">
            <a:extLst>
              <a:ext uri="{FF2B5EF4-FFF2-40B4-BE49-F238E27FC236}">
                <a16:creationId xmlns:a16="http://schemas.microsoft.com/office/drawing/2014/main" id="{CA842093-4BF1-CE18-E416-5F946AA07A41}"/>
              </a:ext>
            </a:extLst>
          </p:cNvPr>
          <p:cNvSpPr txBox="1"/>
          <p:nvPr/>
        </p:nvSpPr>
        <p:spPr>
          <a:xfrm>
            <a:off x="7534275" y="6308209"/>
            <a:ext cx="6096000" cy="369332"/>
          </a:xfrm>
          <a:prstGeom prst="rect">
            <a:avLst/>
          </a:prstGeom>
          <a:noFill/>
        </p:spPr>
        <p:txBody>
          <a:bodyPr wrap="square">
            <a:spAutoFit/>
          </a:bodyPr>
          <a:lstStyle/>
          <a:p>
            <a:r>
              <a:rPr lang="en-US" b="1" dirty="0">
                <a:solidFill>
                  <a:srgbClr val="FF0000"/>
                </a:solidFill>
              </a:rPr>
              <a:t> BY/Eissa Mohamed      &amp;  Hamza Mohamed </a:t>
            </a:r>
          </a:p>
        </p:txBody>
      </p:sp>
    </p:spTree>
    <p:extLst>
      <p:ext uri="{BB962C8B-B14F-4D97-AF65-F5344CB8AC3E}">
        <p14:creationId xmlns:p14="http://schemas.microsoft.com/office/powerpoint/2010/main" val="206090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01042-8C6F-E8B7-4FEE-489CE09C85D0}"/>
              </a:ext>
            </a:extLst>
          </p:cNvPr>
          <p:cNvSpPr>
            <a:spLocks noGrp="1"/>
          </p:cNvSpPr>
          <p:nvPr>
            <p:ph type="title"/>
          </p:nvPr>
        </p:nvSpPr>
        <p:spPr/>
        <p:txBody>
          <a:bodyPr/>
          <a:lstStyle/>
          <a:p>
            <a:r>
              <a:rPr lang="en-US" dirty="0"/>
              <a:t>Processor</a:t>
            </a:r>
          </a:p>
        </p:txBody>
      </p:sp>
      <p:pic>
        <p:nvPicPr>
          <p:cNvPr id="1026" name="Picture 2">
            <a:extLst>
              <a:ext uri="{FF2B5EF4-FFF2-40B4-BE49-F238E27FC236}">
                <a16:creationId xmlns:a16="http://schemas.microsoft.com/office/drawing/2014/main" id="{9BD07604-D1D1-3A6B-5637-B9B698EFDDD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84" b="168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E3161A6D-F54B-7187-B4BF-0ADF996837DC}"/>
              </a:ext>
            </a:extLst>
          </p:cNvPr>
          <p:cNvSpPr>
            <a:spLocks noGrp="1"/>
          </p:cNvSpPr>
          <p:nvPr>
            <p:ph type="body" sz="half" idx="2"/>
          </p:nvPr>
        </p:nvSpPr>
        <p:spPr/>
        <p:txBody>
          <a:bodyPr/>
          <a:lstStyle/>
          <a:p>
            <a:pPr algn="l"/>
            <a:r>
              <a:rPr lang="en-US" b="1" i="0" dirty="0">
                <a:solidFill>
                  <a:srgbClr val="1C2642"/>
                </a:solidFill>
                <a:effectLst/>
                <a:latin typeface="Inter"/>
              </a:rPr>
              <a:t>What Does Processor Mean?</a:t>
            </a:r>
          </a:p>
          <a:p>
            <a:pPr algn="l"/>
            <a:r>
              <a:rPr lang="en-US" b="0" i="0" dirty="0">
                <a:solidFill>
                  <a:srgbClr val="2E364E"/>
                </a:solidFill>
                <a:effectLst/>
                <a:latin typeface="helveticaregular"/>
              </a:rPr>
              <a:t>A processor is an integrated electronic circuit that performs the calculations that run a computer. A processor performs arithmetical, logical, input/output (I/O) and other basic instructions that are passed from an operating system (OS). Most other processes are dependent on the operations of a processor.</a:t>
            </a:r>
          </a:p>
          <a:p>
            <a:endParaRPr lang="en-US" dirty="0"/>
          </a:p>
        </p:txBody>
      </p:sp>
      <p:sp>
        <p:nvSpPr>
          <p:cNvPr id="8" name="TextBox 7">
            <a:extLst>
              <a:ext uri="{FF2B5EF4-FFF2-40B4-BE49-F238E27FC236}">
                <a16:creationId xmlns:a16="http://schemas.microsoft.com/office/drawing/2014/main" id="{E6BD27BA-0CCF-2DF2-B1B4-3D28048D3D7E}"/>
              </a:ext>
            </a:extLst>
          </p:cNvPr>
          <p:cNvSpPr txBox="1"/>
          <p:nvPr/>
        </p:nvSpPr>
        <p:spPr>
          <a:xfrm>
            <a:off x="3048000" y="3244334"/>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54024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71C3-3389-EBCC-9C88-69B20A0B9277}"/>
              </a:ext>
            </a:extLst>
          </p:cNvPr>
          <p:cNvSpPr>
            <a:spLocks noGrp="1"/>
          </p:cNvSpPr>
          <p:nvPr>
            <p:ph type="title"/>
          </p:nvPr>
        </p:nvSpPr>
        <p:spPr/>
        <p:txBody>
          <a:bodyPr/>
          <a:lstStyle/>
          <a:p>
            <a:r>
              <a:rPr lang="en-US" dirty="0"/>
              <a:t>Input device</a:t>
            </a:r>
          </a:p>
        </p:txBody>
      </p:sp>
      <p:sp>
        <p:nvSpPr>
          <p:cNvPr id="4" name="Text Placeholder 3">
            <a:extLst>
              <a:ext uri="{FF2B5EF4-FFF2-40B4-BE49-F238E27FC236}">
                <a16:creationId xmlns:a16="http://schemas.microsoft.com/office/drawing/2014/main" id="{95AE28B2-A0F3-913B-5C61-9227991D68EF}"/>
              </a:ext>
            </a:extLst>
          </p:cNvPr>
          <p:cNvSpPr>
            <a:spLocks noGrp="1"/>
          </p:cNvSpPr>
          <p:nvPr>
            <p:ph type="body" sz="half" idx="2"/>
          </p:nvPr>
        </p:nvSpPr>
        <p:spPr/>
        <p:txBody>
          <a:bodyPr>
            <a:normAutofit fontScale="85000" lnSpcReduction="10000"/>
          </a:bodyPr>
          <a:lstStyle/>
          <a:p>
            <a:r>
              <a:rPr lang="en-US" dirty="0"/>
              <a:t>An input device is any hardware device that sends data to a computer, allowing you to interact with and control it. The picture shows a Logitech trackball mouse, an example of an input device.</a:t>
            </a:r>
          </a:p>
          <a:p>
            <a:endParaRPr lang="en-US" dirty="0"/>
          </a:p>
          <a:p>
            <a:r>
              <a:rPr lang="en-US" dirty="0"/>
              <a:t>The keyboard and mouse are a computer's most commonly used or primary input devices. However, other devices also input data into a computer.</a:t>
            </a:r>
          </a:p>
          <a:p>
            <a:endParaRPr lang="en-US" dirty="0"/>
          </a:p>
          <a:p>
            <a:r>
              <a:rPr lang="en-US" dirty="0"/>
              <a:t>Types of input devices.</a:t>
            </a:r>
          </a:p>
          <a:p>
            <a:r>
              <a:rPr lang="en-US" dirty="0"/>
              <a:t>What are the input devices of my computer?</a:t>
            </a:r>
          </a:p>
          <a:p>
            <a:r>
              <a:rPr lang="en-US" dirty="0"/>
              <a:t>What does an input device send to a computer?</a:t>
            </a:r>
          </a:p>
          <a:p>
            <a:r>
              <a:rPr lang="en-US" dirty="0"/>
              <a:t>Why does a computer need an input device?</a:t>
            </a:r>
          </a:p>
          <a:p>
            <a:r>
              <a:rPr lang="en-US" dirty="0"/>
              <a:t>Input devices for physically challenged users.</a:t>
            </a:r>
          </a:p>
          <a:p>
            <a:r>
              <a:rPr lang="en-US" dirty="0"/>
              <a:t>Related information.</a:t>
            </a:r>
          </a:p>
        </p:txBody>
      </p:sp>
      <p:pic>
        <p:nvPicPr>
          <p:cNvPr id="2050" name="Picture 2">
            <a:extLst>
              <a:ext uri="{FF2B5EF4-FFF2-40B4-BE49-F238E27FC236}">
                <a16:creationId xmlns:a16="http://schemas.microsoft.com/office/drawing/2014/main" id="{8FEFB355-A218-6A4B-C27C-581262194BE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21" r="13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A3B0-5A48-7F2D-14C3-C13515CEC1BE}"/>
              </a:ext>
            </a:extLst>
          </p:cNvPr>
          <p:cNvSpPr>
            <a:spLocks noGrp="1"/>
          </p:cNvSpPr>
          <p:nvPr>
            <p:ph type="title"/>
          </p:nvPr>
        </p:nvSpPr>
        <p:spPr/>
        <p:txBody>
          <a:bodyPr/>
          <a:lstStyle/>
          <a:p>
            <a:r>
              <a:rPr lang="en-US" dirty="0"/>
              <a:t>Output device</a:t>
            </a:r>
          </a:p>
        </p:txBody>
      </p:sp>
      <p:sp>
        <p:nvSpPr>
          <p:cNvPr id="4" name="Text Placeholder 3">
            <a:extLst>
              <a:ext uri="{FF2B5EF4-FFF2-40B4-BE49-F238E27FC236}">
                <a16:creationId xmlns:a16="http://schemas.microsoft.com/office/drawing/2014/main" id="{C5743879-6479-2029-8456-71CCFD7711D5}"/>
              </a:ext>
            </a:extLst>
          </p:cNvPr>
          <p:cNvSpPr>
            <a:spLocks noGrp="1"/>
          </p:cNvSpPr>
          <p:nvPr>
            <p:ph type="body" sz="half" idx="2"/>
          </p:nvPr>
        </p:nvSpPr>
        <p:spPr/>
        <p:txBody>
          <a:bodyPr/>
          <a:lstStyle/>
          <a:p>
            <a:r>
              <a:rPr lang="en-US" dirty="0"/>
              <a:t>What Does Output Device Mean?</a:t>
            </a:r>
          </a:p>
          <a:p>
            <a:r>
              <a:rPr lang="en-US" dirty="0"/>
              <a:t>An output device is any hardware device used to send data from a computer to another device or user.</a:t>
            </a:r>
          </a:p>
        </p:txBody>
      </p:sp>
      <p:pic>
        <p:nvPicPr>
          <p:cNvPr id="3074" name="Picture 2">
            <a:extLst>
              <a:ext uri="{FF2B5EF4-FFF2-40B4-BE49-F238E27FC236}">
                <a16:creationId xmlns:a16="http://schemas.microsoft.com/office/drawing/2014/main" id="{7F72FD30-0999-7D2E-BE94-E37248BEFF7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0616" t="14853" r="9998" b="15570"/>
          <a:stretch/>
        </p:blipFill>
        <p:spPr bwMode="auto">
          <a:xfrm>
            <a:off x="7058026" y="857249"/>
            <a:ext cx="4294186" cy="47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1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35D3-C885-5ECF-7A34-99321E71DD89}"/>
              </a:ext>
            </a:extLst>
          </p:cNvPr>
          <p:cNvSpPr>
            <a:spLocks noGrp="1"/>
          </p:cNvSpPr>
          <p:nvPr>
            <p:ph type="title"/>
          </p:nvPr>
        </p:nvSpPr>
        <p:spPr/>
        <p:txBody>
          <a:bodyPr/>
          <a:lstStyle/>
          <a:p>
            <a:r>
              <a:rPr lang="en-US" dirty="0"/>
              <a:t>Touchscreen</a:t>
            </a:r>
          </a:p>
        </p:txBody>
      </p:sp>
      <p:sp>
        <p:nvSpPr>
          <p:cNvPr id="4" name="Text Placeholder 3">
            <a:extLst>
              <a:ext uri="{FF2B5EF4-FFF2-40B4-BE49-F238E27FC236}">
                <a16:creationId xmlns:a16="http://schemas.microsoft.com/office/drawing/2014/main" id="{B040FA68-0F81-3C22-8258-BBF0527BDE14}"/>
              </a:ext>
            </a:extLst>
          </p:cNvPr>
          <p:cNvSpPr>
            <a:spLocks noGrp="1"/>
          </p:cNvSpPr>
          <p:nvPr>
            <p:ph type="body" sz="half" idx="2"/>
          </p:nvPr>
        </p:nvSpPr>
        <p:spPr/>
        <p:txBody>
          <a:bodyPr/>
          <a:lstStyle/>
          <a:p>
            <a:r>
              <a:rPr lang="en-US" dirty="0"/>
              <a:t>A touchscreen or touch screen is the assembly of both an input ('touch panel') and output ('display') device. The touch panel is normally layered on the top of an electronic visual display of an electronic device.</a:t>
            </a:r>
          </a:p>
        </p:txBody>
      </p:sp>
      <p:pic>
        <p:nvPicPr>
          <p:cNvPr id="4098" name="Picture 2">
            <a:extLst>
              <a:ext uri="{FF2B5EF4-FFF2-40B4-BE49-F238E27FC236}">
                <a16:creationId xmlns:a16="http://schemas.microsoft.com/office/drawing/2014/main" id="{5A25A8B4-140C-3FA1-CCEB-DA20437C3FD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551" r="85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6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79A5-6B93-9737-F149-AEDEF8068840}"/>
              </a:ext>
            </a:extLst>
          </p:cNvPr>
          <p:cNvSpPr>
            <a:spLocks noGrp="1"/>
          </p:cNvSpPr>
          <p:nvPr>
            <p:ph type="title"/>
          </p:nvPr>
        </p:nvSpPr>
        <p:spPr/>
        <p:txBody>
          <a:bodyPr/>
          <a:lstStyle/>
          <a:p>
            <a:r>
              <a:rPr lang="en-US" dirty="0"/>
              <a:t>Hand-held</a:t>
            </a:r>
          </a:p>
        </p:txBody>
      </p:sp>
      <p:sp>
        <p:nvSpPr>
          <p:cNvPr id="4" name="Text Placeholder 3">
            <a:extLst>
              <a:ext uri="{FF2B5EF4-FFF2-40B4-BE49-F238E27FC236}">
                <a16:creationId xmlns:a16="http://schemas.microsoft.com/office/drawing/2014/main" id="{83B8583E-60A8-19D0-6393-42CFAE3E8822}"/>
              </a:ext>
            </a:extLst>
          </p:cNvPr>
          <p:cNvSpPr>
            <a:spLocks noGrp="1"/>
          </p:cNvSpPr>
          <p:nvPr>
            <p:ph type="body" sz="half" idx="2"/>
          </p:nvPr>
        </p:nvSpPr>
        <p:spPr/>
        <p:txBody>
          <a:bodyPr/>
          <a:lstStyle/>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handheld personal computer (PC)</a:t>
            </a:r>
            <a:r>
              <a:rPr lang="en-US" b="0" i="0" dirty="0">
                <a:solidFill>
                  <a:srgbClr val="202122"/>
                </a:solidFill>
                <a:effectLst/>
                <a:latin typeface="Arial" panose="020B0604020202020204" pitchFamily="34" charset="0"/>
              </a:rPr>
              <a:t> is a </a:t>
            </a:r>
            <a:r>
              <a:rPr lang="en-US" b="0" i="0" u="none" strike="noStrike" dirty="0">
                <a:solidFill>
                  <a:srgbClr val="3366CC"/>
                </a:solidFill>
                <a:effectLst/>
                <a:latin typeface="Arial" panose="020B0604020202020204" pitchFamily="34" charset="0"/>
                <a:hlinkClick r:id="rId2" tooltip="Pocket-sized computer"/>
              </a:rPr>
              <a:t>pocket-sized computer</a:t>
            </a:r>
            <a:r>
              <a:rPr lang="en-US" b="0" i="0" dirty="0">
                <a:solidFill>
                  <a:srgbClr val="202122"/>
                </a:solidFill>
                <a:effectLst/>
                <a:latin typeface="Arial" panose="020B0604020202020204" pitchFamily="34" charset="0"/>
              </a:rPr>
              <a:t> typically built around a </a:t>
            </a:r>
            <a:r>
              <a:rPr lang="en-US" b="0" i="0" u="none" strike="noStrike" dirty="0">
                <a:solidFill>
                  <a:srgbClr val="3366CC"/>
                </a:solidFill>
                <a:effectLst/>
                <a:latin typeface="Arial" panose="020B0604020202020204" pitchFamily="34" charset="0"/>
                <a:hlinkClick r:id="rId3" tooltip="Clamshell design"/>
              </a:rPr>
              <a:t>clamshell</a:t>
            </a:r>
            <a:r>
              <a:rPr lang="en-US" b="0" i="0" dirty="0">
                <a:solidFill>
                  <a:srgbClr val="202122"/>
                </a:solidFill>
                <a:effectLst/>
                <a:latin typeface="Arial" panose="020B0604020202020204" pitchFamily="34" charset="0"/>
              </a:rPr>
              <a:t> form factor and is significantly smaller than any standard </a:t>
            </a:r>
            <a:r>
              <a:rPr lang="en-US" b="0" i="0" u="none" strike="noStrike" dirty="0">
                <a:solidFill>
                  <a:srgbClr val="3366CC"/>
                </a:solidFill>
                <a:effectLst/>
                <a:latin typeface="Arial" panose="020B0604020202020204" pitchFamily="34" charset="0"/>
                <a:hlinkClick r:id="rId4" tooltip="Laptop"/>
              </a:rPr>
              <a:t>laptop</a:t>
            </a:r>
            <a:r>
              <a:rPr lang="en-US" b="0" i="0" dirty="0">
                <a:solidFill>
                  <a:srgbClr val="202122"/>
                </a:solidFill>
                <a:effectLst/>
                <a:latin typeface="Arial" panose="020B0604020202020204" pitchFamily="34" charset="0"/>
              </a:rPr>
              <a:t> computer, but based on the same principles. It is sometimes referred to as a </a:t>
            </a:r>
            <a:r>
              <a:rPr lang="en-US" b="0" i="1" dirty="0">
                <a:solidFill>
                  <a:srgbClr val="202122"/>
                </a:solidFill>
                <a:effectLst/>
                <a:latin typeface="Arial" panose="020B0604020202020204" pitchFamily="34" charset="0"/>
              </a:rPr>
              <a:t>palmtop computer</a:t>
            </a:r>
            <a:r>
              <a:rPr lang="en-US" b="0" i="0" dirty="0">
                <a:solidFill>
                  <a:srgbClr val="202122"/>
                </a:solidFill>
                <a:effectLst/>
                <a:latin typeface="Arial" panose="020B0604020202020204" pitchFamily="34" charset="0"/>
              </a:rPr>
              <a:t>, not to be confused with </a:t>
            </a:r>
            <a:r>
              <a:rPr lang="en-US" b="0" i="0" u="none" strike="noStrike" dirty="0">
                <a:solidFill>
                  <a:srgbClr val="3366CC"/>
                </a:solidFill>
                <a:effectLst/>
                <a:latin typeface="Arial" panose="020B0604020202020204" pitchFamily="34" charset="0"/>
                <a:hlinkClick r:id="rId5" tooltip="Palmtop PC"/>
              </a:rPr>
              <a:t>Palmtop PC</a:t>
            </a:r>
            <a:r>
              <a:rPr lang="en-US" b="0" i="0" dirty="0">
                <a:solidFill>
                  <a:srgbClr val="202122"/>
                </a:solidFill>
                <a:effectLst/>
                <a:latin typeface="Arial" panose="020B0604020202020204" pitchFamily="34" charset="0"/>
              </a:rPr>
              <a:t> which was a name used mainly by </a:t>
            </a:r>
            <a:r>
              <a:rPr lang="en-US" b="0" i="0" u="none" strike="noStrike" dirty="0">
                <a:solidFill>
                  <a:srgbClr val="3366CC"/>
                </a:solidFill>
                <a:effectLst/>
                <a:latin typeface="Arial" panose="020B0604020202020204" pitchFamily="34" charset="0"/>
                <a:hlinkClick r:id="rId6" tooltip="Hewlett-Packard"/>
              </a:rPr>
              <a:t>Hewlett-Packard</a:t>
            </a:r>
            <a:r>
              <a:rPr lang="en-US" b="0" i="0" dirty="0">
                <a:solidFill>
                  <a:srgbClr val="202122"/>
                </a:solidFill>
                <a:effectLst/>
                <a:latin typeface="Arial" panose="020B0604020202020204" pitchFamily="34" charset="0"/>
              </a:rPr>
              <a:t>.</a:t>
            </a:r>
            <a:endParaRPr lang="en-US" dirty="0"/>
          </a:p>
        </p:txBody>
      </p:sp>
      <p:pic>
        <p:nvPicPr>
          <p:cNvPr id="5124" name="Picture 4">
            <a:extLst>
              <a:ext uri="{FF2B5EF4-FFF2-40B4-BE49-F238E27FC236}">
                <a16:creationId xmlns:a16="http://schemas.microsoft.com/office/drawing/2014/main" id="{04C45B5F-BC2B-EA8A-FE8D-7AF553EA59E4}"/>
              </a:ext>
            </a:extLst>
          </p:cNvPr>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l="7785" r="77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8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34A6-C155-409B-E2F6-F202A094813F}"/>
              </a:ext>
            </a:extLst>
          </p:cNvPr>
          <p:cNvSpPr>
            <a:spLocks noGrp="1"/>
          </p:cNvSpPr>
          <p:nvPr>
            <p:ph type="title"/>
          </p:nvPr>
        </p:nvSpPr>
        <p:spPr/>
        <p:txBody>
          <a:bodyPr/>
          <a:lstStyle/>
          <a:p>
            <a:r>
              <a:rPr lang="en-US" dirty="0"/>
              <a:t>Mobile device</a:t>
            </a:r>
          </a:p>
        </p:txBody>
      </p:sp>
      <p:sp>
        <p:nvSpPr>
          <p:cNvPr id="4" name="Text Placeholder 3">
            <a:extLst>
              <a:ext uri="{FF2B5EF4-FFF2-40B4-BE49-F238E27FC236}">
                <a16:creationId xmlns:a16="http://schemas.microsoft.com/office/drawing/2014/main" id="{F232B380-E814-DE78-47EB-01B640EC0F34}"/>
              </a:ext>
            </a:extLst>
          </p:cNvPr>
          <p:cNvSpPr>
            <a:spLocks noGrp="1"/>
          </p:cNvSpPr>
          <p:nvPr>
            <p:ph type="body" sz="half" idx="2"/>
          </p:nvPr>
        </p:nvSpPr>
        <p:spPr/>
        <p:txBody>
          <a:bodyPr/>
          <a:lstStyle/>
          <a:p>
            <a:r>
              <a:rPr lang="en-US" dirty="0"/>
              <a:t>What Does Mobile Device Mean?</a:t>
            </a:r>
          </a:p>
          <a:p>
            <a:r>
              <a:rPr lang="en-US" dirty="0"/>
              <a:t>A mobile device is a handheld tablet or other device that is made for portability, and is therefore both compact and lightweight. New data storage, processing and display technologies have allowed these small devices to do nearly anything that had previously been traditionally done with larger personal computers.</a:t>
            </a:r>
          </a:p>
        </p:txBody>
      </p:sp>
      <p:pic>
        <p:nvPicPr>
          <p:cNvPr id="6146" name="Picture 2">
            <a:extLst>
              <a:ext uri="{FF2B5EF4-FFF2-40B4-BE49-F238E27FC236}">
                <a16:creationId xmlns:a16="http://schemas.microsoft.com/office/drawing/2014/main" id="{6258BBEF-DF58-A571-7F22-9BF3AF4B4F2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5135218" y="1628569"/>
            <a:ext cx="6731786" cy="3924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1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2B6C-BBA4-8440-9E48-7074A0D81EF5}"/>
              </a:ext>
            </a:extLst>
          </p:cNvPr>
          <p:cNvSpPr>
            <a:spLocks noGrp="1"/>
          </p:cNvSpPr>
          <p:nvPr>
            <p:ph type="title"/>
          </p:nvPr>
        </p:nvSpPr>
        <p:spPr/>
        <p:txBody>
          <a:bodyPr/>
          <a:lstStyle/>
          <a:p>
            <a:r>
              <a:rPr lang="en-US" dirty="0"/>
              <a:t>Tablet computer</a:t>
            </a:r>
          </a:p>
        </p:txBody>
      </p:sp>
      <p:sp>
        <p:nvSpPr>
          <p:cNvPr id="4" name="Text Placeholder 3">
            <a:extLst>
              <a:ext uri="{FF2B5EF4-FFF2-40B4-BE49-F238E27FC236}">
                <a16:creationId xmlns:a16="http://schemas.microsoft.com/office/drawing/2014/main" id="{219AD7E8-4F40-9D7F-0135-6D47D791818B}"/>
              </a:ext>
            </a:extLst>
          </p:cNvPr>
          <p:cNvSpPr>
            <a:spLocks noGrp="1"/>
          </p:cNvSpPr>
          <p:nvPr>
            <p:ph type="body" sz="half" idx="2"/>
          </p:nvPr>
        </p:nvSpPr>
        <p:spPr/>
        <p:txBody>
          <a:bodyPr/>
          <a:lstStyle/>
          <a:p>
            <a:pPr algn="l"/>
            <a:r>
              <a:rPr lang="en-US" b="1" i="0" dirty="0">
                <a:solidFill>
                  <a:srgbClr val="1C2642"/>
                </a:solidFill>
                <a:effectLst/>
                <a:latin typeface="Inter"/>
              </a:rPr>
              <a:t>What Does Mobile Device Mean?</a:t>
            </a:r>
          </a:p>
          <a:p>
            <a:pPr algn="l"/>
            <a:r>
              <a:rPr lang="en-US" b="0" i="0" dirty="0">
                <a:solidFill>
                  <a:srgbClr val="2E364E"/>
                </a:solidFill>
                <a:effectLst/>
                <a:latin typeface="helveticaregular"/>
              </a:rPr>
              <a:t>A mobile device is a handheld tablet or other device that is made for portability, and is therefore both compact and lightweight. New data storage, processing and display technologies have allowed these small devices to do nearly anything that had previously been traditionally done with larger personal computers.</a:t>
            </a:r>
          </a:p>
          <a:p>
            <a:endParaRPr lang="en-US" dirty="0"/>
          </a:p>
        </p:txBody>
      </p:sp>
      <p:pic>
        <p:nvPicPr>
          <p:cNvPr id="7170" name="Picture 2">
            <a:extLst>
              <a:ext uri="{FF2B5EF4-FFF2-40B4-BE49-F238E27FC236}">
                <a16:creationId xmlns:a16="http://schemas.microsoft.com/office/drawing/2014/main" id="{A7FA4E02-270B-E1E9-E898-7827B520C6A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78" r="10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8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D652-072E-DC24-B640-A53F922ACF40}"/>
              </a:ext>
            </a:extLst>
          </p:cNvPr>
          <p:cNvSpPr>
            <a:spLocks noGrp="1"/>
          </p:cNvSpPr>
          <p:nvPr>
            <p:ph type="title"/>
          </p:nvPr>
        </p:nvSpPr>
        <p:spPr/>
        <p:txBody>
          <a:bodyPr>
            <a:normAutofit/>
          </a:bodyPr>
          <a:lstStyle/>
          <a:p>
            <a:r>
              <a:rPr lang="en-US" sz="4000" b="1" dirty="0"/>
              <a:t>Smartphone</a:t>
            </a:r>
          </a:p>
        </p:txBody>
      </p:sp>
      <p:sp>
        <p:nvSpPr>
          <p:cNvPr id="4" name="Text Placeholder 3">
            <a:extLst>
              <a:ext uri="{FF2B5EF4-FFF2-40B4-BE49-F238E27FC236}">
                <a16:creationId xmlns:a16="http://schemas.microsoft.com/office/drawing/2014/main" id="{15F9638C-B032-B2D7-6D84-0481571AAF60}"/>
              </a:ext>
            </a:extLst>
          </p:cNvPr>
          <p:cNvSpPr>
            <a:spLocks noGrp="1"/>
          </p:cNvSpPr>
          <p:nvPr>
            <p:ph type="body" sz="half" idx="2"/>
          </p:nvPr>
        </p:nvSpPr>
        <p:spPr/>
        <p:txBody>
          <a:bodyPr/>
          <a:lstStyle/>
          <a:p>
            <a:r>
              <a:rPr lang="en-US" dirty="0"/>
              <a:t>A smartphone is a portable computer device that combines mobile telephone functions and personal computing functions into one unit. They are distinguished from older-design feature phones by their more advanced hardware capabilities and extensive mobile operating systems, which facilitate wider software, access to the internet (including web browsing over mobile broadband), and multimedia functionality (including music, video, cameras, and gaming), alongside core phone functions such as voice calls and text messaging.</a:t>
            </a:r>
          </a:p>
        </p:txBody>
      </p:sp>
      <p:pic>
        <p:nvPicPr>
          <p:cNvPr id="8196" name="Picture 4">
            <a:extLst>
              <a:ext uri="{FF2B5EF4-FFF2-40B4-BE49-F238E27FC236}">
                <a16:creationId xmlns:a16="http://schemas.microsoft.com/office/drawing/2014/main" id="{372FF317-281F-6ADB-C501-76E4A169871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83" r="383"/>
          <a:stretch>
            <a:fillRect/>
          </a:stretch>
        </p:blipFill>
        <p:spPr bwMode="auto">
          <a:xfrm>
            <a:off x="5345113" y="995363"/>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90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518</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helveticaregular</vt:lpstr>
      <vt:lpstr>Inter</vt:lpstr>
      <vt:lpstr>Office Theme</vt:lpstr>
      <vt:lpstr>Digital device</vt:lpstr>
      <vt:lpstr>Processor</vt:lpstr>
      <vt:lpstr>Input device</vt:lpstr>
      <vt:lpstr>Output device</vt:lpstr>
      <vt:lpstr>Touchscreen</vt:lpstr>
      <vt:lpstr>Hand-held</vt:lpstr>
      <vt:lpstr>Mobile device</vt:lpstr>
      <vt:lpstr>Tablet computer</vt:lpstr>
      <vt:lpstr>Smartphone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device</dc:title>
  <dc:creator>HP 800 G1</dc:creator>
  <cp:lastModifiedBy>HP 800 G1</cp:lastModifiedBy>
  <cp:revision>2</cp:revision>
  <dcterms:created xsi:type="dcterms:W3CDTF">2023-10-11T19:31:54Z</dcterms:created>
  <dcterms:modified xsi:type="dcterms:W3CDTF">2023-10-11T20:56:31Z</dcterms:modified>
</cp:coreProperties>
</file>