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54" r:id="rId4"/>
  </p:sldMasterIdLst>
  <p:notesMasterIdLst>
    <p:notesMasterId r:id="rId10"/>
  </p:notesMasterIdLst>
  <p:handoutMasterIdLst>
    <p:handoutMasterId r:id="rId11"/>
  </p:handoutMasterIdLst>
  <p:sldIdLst>
    <p:sldId id="261" r:id="rId5"/>
    <p:sldId id="273" r:id="rId6"/>
    <p:sldId id="300" r:id="rId7"/>
    <p:sldId id="308" r:id="rId8"/>
    <p:sldId id="30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87175F"/>
    <a:srgbClr val="EEC621"/>
    <a:srgbClr val="E58C09"/>
    <a:srgbClr val="43467B"/>
    <a:srgbClr val="AEA422"/>
    <a:srgbClr val="F69E1D"/>
    <a:srgbClr val="E19E6B"/>
    <a:srgbClr val="75503A"/>
    <a:srgbClr val="DDB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DBED569-4797-4DF1-A0F4-6AAB3CD982D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4" autoAdjust="0"/>
  </p:normalViewPr>
  <p:slideViewPr>
    <p:cSldViewPr>
      <p:cViewPr varScale="1">
        <p:scale>
          <a:sx n="37" d="100"/>
          <a:sy n="37" d="100"/>
        </p:scale>
        <p:origin x="936" y="24"/>
      </p:cViewPr>
      <p:guideLst/>
    </p:cSldViewPr>
  </p:slideViewPr>
  <p:outlineViewPr>
    <p:cViewPr>
      <p:scale>
        <a:sx n="33" d="100"/>
        <a:sy n="33" d="100"/>
      </p:scale>
      <p:origin x="0" y="-208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87" y="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464472-DAE5-4012-9A5A-CB432293B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6DB41-0314-4E22-8F5A-547FA67B0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33E32-5603-440A-ACDD-7442C88C5FED}" type="datetimeFigureOut">
              <a:rPr lang="en-US" smtClean="0">
                <a:latin typeface="Tw Cen MT" panose="020B0602020104020603" pitchFamily="34" charset="0"/>
              </a:rPr>
              <a:t>3/15/2025</a:t>
            </a:fld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188E-D235-4A3B-823C-E0E10F336C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3A68C-A1CC-4704-8503-01E13B0AE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B1589-0F8A-400D-AEF4-57688446A2F5}" type="slidenum">
              <a:rPr lang="en-US" smtClean="0">
                <a:latin typeface="Tw Cen MT" panose="020B0602020104020603" pitchFamily="34" charset="0"/>
              </a:rPr>
              <a:t>‹#›</a:t>
            </a:fld>
            <a:endParaRPr lang="en-US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10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AF4A386A-BFE4-4655-9801-CBB04655F27A}" type="datetimeFigureOut">
              <a:rPr lang="en-US" noProof="0" smtClean="0"/>
              <a:pPr/>
              <a:t>3/15/2025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DAE5FABD-26C8-4F74-B1E3-45BC91BC9D7B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775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79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4910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0598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1825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625404111"/>
      </p:ext>
    </p:extLst>
  </p:cSld>
  <p:clrMapOvr>
    <a:masterClrMapping/>
  </p:clrMapOvr>
  <p:transition spd="med"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5529186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5425977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4886579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4971853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2375406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7665835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5362088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04092513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42137778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3771035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92082711"/>
      </p:ext>
    </p:extLst>
  </p:cSld>
  <p:clrMapOvr>
    <a:masterClrMapping/>
  </p:clrMapOvr>
  <p:transition spd="med">
    <p:pull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7721153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6410738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4095946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0053395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003048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6431938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942956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12475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607006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1470651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653393"/>
      </p:ext>
    </p:extLst>
  </p:cSld>
  <p:clrMapOvr>
    <a:masterClrMapping/>
  </p:clrMapOvr>
  <p:transition spd="med">
    <p:pull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9768155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066805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6824035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62157401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84741103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974389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84759353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622213138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609534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82655552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31904"/>
      </p:ext>
    </p:extLst>
  </p:cSld>
  <p:clrMapOvr>
    <a:masterClrMapping/>
  </p:clrMapOvr>
  <p:transition spd="med">
    <p:pull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020462147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005240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705734"/>
      </p:ext>
    </p:extLst>
  </p:cSld>
  <p:clrMapOvr>
    <a:masterClrMapping/>
  </p:clrMapOvr>
  <p:transition spd="med">
    <p:pull dir="u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05860"/>
      </p:ext>
    </p:extLst>
  </p:cSld>
  <p:clrMapOvr>
    <a:masterClrMapping/>
  </p:clrMapOvr>
  <p:transition spd="med">
    <p:pull dir="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526665"/>
      </p:ext>
    </p:extLst>
  </p:cSld>
  <p:clrMapOvr>
    <a:masterClrMapping/>
  </p:clrMapOvr>
  <p:transition spd="med">
    <p:pull dir="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722348"/>
      </p:ext>
    </p:extLst>
  </p:cSld>
  <p:clrMapOvr>
    <a:masterClrMapping/>
  </p:clrMapOvr>
  <p:transition spd="med">
    <p:pull dir="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109278"/>
      </p:ext>
    </p:extLst>
  </p:cSld>
  <p:clrMapOvr>
    <a:masterClrMapping/>
  </p:clrMapOvr>
  <p:transition spd="med">
    <p:pull dir="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37598"/>
      </p:ext>
    </p:extLst>
  </p:cSld>
  <p:clrMapOvr>
    <a:masterClrMapping/>
  </p:clrMapOvr>
  <p:transition spd="med">
    <p:pull dir="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48223"/>
      </p:ext>
    </p:extLst>
  </p:cSld>
  <p:clrMapOvr>
    <a:masterClrMapping/>
  </p:clrMapOvr>
  <p:transition spd="med">
    <p:pull dir="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07063"/>
      </p:ext>
    </p:extLst>
  </p:cSld>
  <p:clrMapOvr>
    <a:masterClrMapping/>
  </p:clrMapOvr>
  <p:transition spd="med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201102"/>
      </p:ext>
    </p:extLst>
  </p:cSld>
  <p:clrMapOvr>
    <a:masterClrMapping/>
  </p:clrMapOvr>
  <p:transition spd="med">
    <p:pull dir="u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65092"/>
      </p:ext>
    </p:extLst>
  </p:cSld>
  <p:clrMapOvr>
    <a:masterClrMapping/>
  </p:clrMapOvr>
  <p:transition spd="med">
    <p:pull dir="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91568"/>
      </p:ext>
    </p:extLst>
  </p:cSld>
  <p:clrMapOvr>
    <a:masterClrMapping/>
  </p:clrMapOvr>
  <p:transition spd="med">
    <p:pull dir="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93251935"/>
      </p:ext>
    </p:extLst>
  </p:cSld>
  <p:clrMapOvr>
    <a:masterClrMapping/>
  </p:clrMapOvr>
  <p:transition spd="med">
    <p:pull dir="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03223"/>
      </p:ext>
    </p:extLst>
  </p:cSld>
  <p:clrMapOvr>
    <a:masterClrMapping/>
  </p:clrMapOvr>
  <p:transition spd="med">
    <p:pull dir="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85754"/>
      </p:ext>
    </p:extLst>
  </p:cSld>
  <p:clrMapOvr>
    <a:masterClrMapping/>
  </p:clrMapOvr>
  <p:transition spd="med">
    <p:pull dir="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803482"/>
      </p:ext>
    </p:extLst>
  </p:cSld>
  <p:clrMapOvr>
    <a:masterClrMapping/>
  </p:clrMapOvr>
  <p:transition spd="med">
    <p:pull dir="u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39053"/>
      </p:ext>
    </p:extLst>
  </p:cSld>
  <p:clrMapOvr>
    <a:masterClrMapping/>
  </p:clrMapOvr>
  <p:transition spd="med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92262"/>
      </p:ext>
    </p:extLst>
  </p:cSld>
  <p:clrMapOvr>
    <a:masterClrMapping/>
  </p:clrMapOvr>
  <p:transition spd="med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318328"/>
      </p:ext>
    </p:extLst>
  </p:cSld>
  <p:clrMapOvr>
    <a:masterClrMapping/>
  </p:clrMapOvr>
  <p:transition spd="med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2466477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7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5947646"/>
      </p:ext>
    </p:extLst>
  </p:cSld>
  <p:clrMapOvr>
    <a:masterClrMapping/>
  </p:clrMapOvr>
  <p:transition spd="med">
    <p:pull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3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9" r:id="rId2"/>
    <p:sldLayoutId id="2147483961" r:id="rId3"/>
    <p:sldLayoutId id="2147483962" r:id="rId4"/>
    <p:sldLayoutId id="2147483964" r:id="rId5"/>
    <p:sldLayoutId id="2147483958" r:id="rId6"/>
    <p:sldLayoutId id="2147483963" r:id="rId7"/>
    <p:sldLayoutId id="2147483957" r:id="rId8"/>
    <p:sldLayoutId id="2147483965" r:id="rId9"/>
    <p:sldLayoutId id="2147483966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  <p:sldLayoutId id="2147484007" r:id="rId17"/>
    <p:sldLayoutId id="2147483967" r:id="rId18"/>
    <p:sldLayoutId id="2147483968" r:id="rId19"/>
    <p:sldLayoutId id="2147483987" r:id="rId20"/>
    <p:sldLayoutId id="2147483969" r:id="rId21"/>
    <p:sldLayoutId id="2147483970" r:id="rId22"/>
    <p:sldLayoutId id="2147483971" r:id="rId23"/>
    <p:sldLayoutId id="2147483972" r:id="rId24"/>
    <p:sldLayoutId id="2147483973" r:id="rId25"/>
    <p:sldLayoutId id="2147483978" r:id="rId26"/>
    <p:sldLayoutId id="2147483974" r:id="rId27"/>
    <p:sldLayoutId id="2147483975" r:id="rId28"/>
    <p:sldLayoutId id="2147483976" r:id="rId29"/>
    <p:sldLayoutId id="2147483977" r:id="rId30"/>
    <p:sldLayoutId id="2147483988" r:id="rId31"/>
    <p:sldLayoutId id="2147483989" r:id="rId32"/>
    <p:sldLayoutId id="2147483990" r:id="rId33"/>
    <p:sldLayoutId id="2147483991" r:id="rId34"/>
    <p:sldLayoutId id="2147483992" r:id="rId35"/>
    <p:sldLayoutId id="2147483993" r:id="rId36"/>
    <p:sldLayoutId id="2147483995" r:id="rId37"/>
    <p:sldLayoutId id="2147484002" r:id="rId38"/>
    <p:sldLayoutId id="2147484003" r:id="rId39"/>
    <p:sldLayoutId id="2147484004" r:id="rId40"/>
    <p:sldLayoutId id="2147483994" r:id="rId41"/>
    <p:sldLayoutId id="2147484005" r:id="rId42"/>
    <p:sldLayoutId id="2147484006" r:id="rId43"/>
    <p:sldLayoutId id="2147483979" r:id="rId44"/>
    <p:sldLayoutId id="2147483980" r:id="rId45"/>
    <p:sldLayoutId id="2147483981" r:id="rId46"/>
    <p:sldLayoutId id="2147483982" r:id="rId47"/>
    <p:sldLayoutId id="2147483983" r:id="rId48"/>
    <p:sldLayoutId id="2147483984" r:id="rId49"/>
    <p:sldLayoutId id="2147483985" r:id="rId50"/>
    <p:sldLayoutId id="2147483986" r:id="rId51"/>
    <p:sldLayoutId id="2147484008" r:id="rId52"/>
    <p:sldLayoutId id="2147484009" r:id="rId53"/>
    <p:sldLayoutId id="2147484010" r:id="rId54"/>
    <p:sldLayoutId id="2147484011" r:id="rId55"/>
    <p:sldLayoutId id="2147484012" r:id="rId56"/>
  </p:sldLayoutIdLst>
  <p:transition spd="med">
    <p:pull dir="u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09890287-4DB6-4C87-AEAF-17E9594F4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Text Placeholder 284">
            <a:extLst>
              <a:ext uri="{FF2B5EF4-FFF2-40B4-BE49-F238E27FC236}">
                <a16:creationId xmlns:a16="http://schemas.microsoft.com/office/drawing/2014/main" id="{C0BF9B80-F084-4423-8C1C-E79BE8298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6" name="Text Placeholder 285">
            <a:extLst>
              <a:ext uri="{FF2B5EF4-FFF2-40B4-BE49-F238E27FC236}">
                <a16:creationId xmlns:a16="http://schemas.microsoft.com/office/drawing/2014/main" id="{9626180B-FF05-48CF-BFB3-C95C9B5D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933031D-018B-489E-B613-2113C1CD23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sz="6000" dirty="0"/>
              <a:t>Vocabulary: List 4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06F8B2E-A7F5-4413-BEED-BFF7C3D9FF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Books &amp; literature idioms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228966"/>
      </p:ext>
    </p:extLst>
  </p:cSld>
  <p:clrMapOvr>
    <a:masterClrMapping/>
  </p:clrMapOvr>
  <p:transition spd="med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219200"/>
            <a:ext cx="2346960" cy="707886"/>
          </a:xfrm>
        </p:spPr>
        <p:txBody>
          <a:bodyPr/>
          <a:lstStyle/>
          <a:p>
            <a:r>
              <a:rPr lang="en-US" dirty="0"/>
              <a:t>Anecdote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1" y="3298686"/>
            <a:ext cx="5166360" cy="85055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Roald Dahl’s anecdote of Charlie’s life was hilarious.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C965B6-7E38-4D37-8DC4-198F7E2181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1" y="1905000"/>
            <a:ext cx="5715001" cy="757130"/>
          </a:xfrm>
        </p:spPr>
        <p:txBody>
          <a:bodyPr/>
          <a:lstStyle/>
          <a:p>
            <a:r>
              <a:rPr lang="en-US" dirty="0"/>
              <a:t>An amusing part of a personal story, or a joke in some forms of literature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44A039-11AB-474F-8746-9A34D1C39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5B80C5-6B42-4867-88CC-660291DD3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D2A5B748-37FD-448D-997E-B1D332658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1" y="0"/>
            <a:ext cx="7315200" cy="457200"/>
          </a:xfrm>
        </p:spPr>
      </p:pic>
      <p:sp>
        <p:nvSpPr>
          <p:cNvPr id="4" name="Title 11">
            <a:extLst>
              <a:ext uri="{FF2B5EF4-FFF2-40B4-BE49-F238E27FC236}">
                <a16:creationId xmlns:a16="http://schemas.microsoft.com/office/drawing/2014/main" id="{4AD6E2D1-D160-4591-6AD7-3F8F53E48ECF}"/>
              </a:ext>
            </a:extLst>
          </p:cNvPr>
          <p:cNvSpPr txBox="1">
            <a:spLocks/>
          </p:cNvSpPr>
          <p:nvPr/>
        </p:nvSpPr>
        <p:spPr>
          <a:xfrm>
            <a:off x="7025641" y="1219200"/>
            <a:ext cx="2346960" cy="7078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Hilarious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328F6121-A574-0368-1F3C-EF6180B538B9}"/>
              </a:ext>
            </a:extLst>
          </p:cNvPr>
          <p:cNvSpPr txBox="1">
            <a:spLocks/>
          </p:cNvSpPr>
          <p:nvPr/>
        </p:nvSpPr>
        <p:spPr>
          <a:xfrm>
            <a:off x="6477000" y="1905000"/>
            <a:ext cx="5715001" cy="42473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64008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Extremely funny</a:t>
            </a:r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FBFF5B28-086A-184A-776B-7CBA2EB7F9A6}"/>
              </a:ext>
            </a:extLst>
          </p:cNvPr>
          <p:cNvSpPr txBox="1">
            <a:spLocks/>
          </p:cNvSpPr>
          <p:nvPr/>
        </p:nvSpPr>
        <p:spPr>
          <a:xfrm>
            <a:off x="548641" y="4343400"/>
            <a:ext cx="2346960" cy="7078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Folk Tales</a:t>
            </a: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43102C3-D0CA-5B52-41DD-B5476303AE1F}"/>
              </a:ext>
            </a:extLst>
          </p:cNvPr>
          <p:cNvSpPr txBox="1">
            <a:spLocks/>
          </p:cNvSpPr>
          <p:nvPr/>
        </p:nvSpPr>
        <p:spPr>
          <a:xfrm>
            <a:off x="0" y="5029200"/>
            <a:ext cx="5715001" cy="42473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64008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Traditional stories (ex: Arabian Nights)</a:t>
            </a:r>
          </a:p>
        </p:txBody>
      </p:sp>
    </p:spTree>
    <p:extLst>
      <p:ext uri="{BB962C8B-B14F-4D97-AF65-F5344CB8AC3E}">
        <p14:creationId xmlns:p14="http://schemas.microsoft.com/office/powerpoint/2010/main" val="1074725472"/>
      </p:ext>
    </p:extLst>
  </p:cSld>
  <p:clrMapOvr>
    <a:masterClrMapping/>
  </p:clrMapOvr>
  <p:transition spd="med">
    <p:pull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23732" y="914400"/>
            <a:ext cx="2463268" cy="9144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/>
              <a:t>The author’s life </a:t>
            </a:r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BE63BA8-EAF4-4B88-8D23-BEF6AA60CC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183058" y="1183270"/>
            <a:ext cx="4937760" cy="424732"/>
          </a:xfrm>
        </p:spPr>
        <p:txBody>
          <a:bodyPr/>
          <a:lstStyle/>
          <a:p>
            <a:r>
              <a:rPr lang="en-US" sz="3600" dirty="0"/>
              <a:t>Autobiography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F8BDB9A-6E49-4052-924A-83FDD2B0A48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743651" y="2455354"/>
            <a:ext cx="2463268" cy="9144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/>
              <a:t>Novel writer</a:t>
            </a:r>
            <a:endParaRPr lang="en-US" sz="2000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4818BA8-E954-4497-B8B9-B67D92F6032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828800" y="2666176"/>
            <a:ext cx="4023360" cy="424732"/>
          </a:xfrm>
        </p:spPr>
        <p:txBody>
          <a:bodyPr/>
          <a:lstStyle/>
          <a:p>
            <a:r>
              <a:rPr lang="en-US" sz="3600" dirty="0"/>
              <a:t>Novelist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0F4F9B-7D29-4BED-87FB-3F3D17247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38AA8C13-AFD3-4C46-AEA7-67BEBF73986D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5622218" y="3996308"/>
            <a:ext cx="2956560" cy="9144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/>
              <a:t>Emotional &amp; inspirational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05FAE-96F0-43A6-B386-AAE4E62C6E8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828801" y="4181266"/>
            <a:ext cx="2956560" cy="424732"/>
          </a:xfrm>
        </p:spPr>
        <p:txBody>
          <a:bodyPr/>
          <a:lstStyle/>
          <a:p>
            <a:r>
              <a:rPr lang="en-US" sz="3600" dirty="0"/>
              <a:t>Moving</a:t>
            </a:r>
            <a:endParaRPr lang="en-US" sz="4000" dirty="0"/>
          </a:p>
        </p:txBody>
      </p:sp>
      <p:sp>
        <p:nvSpPr>
          <p:cNvPr id="29" name="Text Placeholder 119">
            <a:extLst>
              <a:ext uri="{FF2B5EF4-FFF2-40B4-BE49-F238E27FC236}">
                <a16:creationId xmlns:a16="http://schemas.microsoft.com/office/drawing/2014/main" id="{4DE3975B-F441-486B-9317-C176CC96B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6F01420-E00A-46BC-9AE5-EDE89E81F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354531" y="2133600"/>
            <a:ext cx="438912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D210877-354A-400E-B4FF-A1264FC8A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287429" y="3657600"/>
            <a:ext cx="320040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0C626AD-EB0E-7B82-D2DB-5FBF5396B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25981" y="5105400"/>
            <a:ext cx="236220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F9A5B2F-A62F-1EAB-7617-7974F1F77C71}"/>
              </a:ext>
            </a:extLst>
          </p:cNvPr>
          <p:cNvSpPr txBox="1">
            <a:spLocks/>
          </p:cNvSpPr>
          <p:nvPr/>
        </p:nvSpPr>
        <p:spPr>
          <a:xfrm>
            <a:off x="1066800" y="5483990"/>
            <a:ext cx="295656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Illustration</a:t>
            </a:r>
            <a:endParaRPr lang="en-US" sz="4000" dirty="0"/>
          </a:p>
        </p:txBody>
      </p:sp>
      <p:sp>
        <p:nvSpPr>
          <p:cNvPr id="17" name="Content Placeholder 33">
            <a:extLst>
              <a:ext uri="{FF2B5EF4-FFF2-40B4-BE49-F238E27FC236}">
                <a16:creationId xmlns:a16="http://schemas.microsoft.com/office/drawing/2014/main" id="{0763B2FB-FB1D-CBB8-EE73-BF35E685C88F}"/>
              </a:ext>
            </a:extLst>
          </p:cNvPr>
          <p:cNvSpPr txBox="1">
            <a:spLocks/>
          </p:cNvSpPr>
          <p:nvPr/>
        </p:nvSpPr>
        <p:spPr>
          <a:xfrm>
            <a:off x="4876800" y="5333910"/>
            <a:ext cx="2956560" cy="9144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/>
              <a:t>Visual rep. of literature</a:t>
            </a:r>
          </a:p>
        </p:txBody>
      </p:sp>
    </p:spTree>
    <p:extLst>
      <p:ext uri="{BB962C8B-B14F-4D97-AF65-F5344CB8AC3E}">
        <p14:creationId xmlns:p14="http://schemas.microsoft.com/office/powerpoint/2010/main" val="2275175635"/>
      </p:ext>
    </p:extLst>
  </p:cSld>
  <p:clrMapOvr>
    <a:masterClrMapping/>
  </p:clrMapOvr>
  <p:transition spd="med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24509E-BB74-42FE-A9A8-F01572C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4556760" cy="707886"/>
          </a:xfrm>
        </p:spPr>
        <p:txBody>
          <a:bodyPr/>
          <a:lstStyle/>
          <a:p>
            <a:r>
              <a:rPr lang="en-US" dirty="0"/>
              <a:t>Idioms &amp; Collocations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F6BA4CE-8BD2-419E-A270-15A0EFE01D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2" name="Text Placeholder 119">
            <a:extLst>
              <a:ext uri="{FF2B5EF4-FFF2-40B4-BE49-F238E27FC236}">
                <a16:creationId xmlns:a16="http://schemas.microsoft.com/office/drawing/2014/main" id="{C0F25050-A2F4-4F04-ACDB-1E6965034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F27C642-A898-3FD4-8E4C-2FDC156D2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561159"/>
              </p:ext>
            </p:extLst>
          </p:nvPr>
        </p:nvGraphicFramePr>
        <p:xfrm>
          <a:off x="1887220" y="2286000"/>
          <a:ext cx="8128000" cy="32359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2907726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600296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/>
                        <a:t>Capture</a:t>
                      </a:r>
                      <a:r>
                        <a:rPr lang="en-GB" dirty="0"/>
                        <a:t> </a:t>
                      </a:r>
                      <a:r>
                        <a:rPr lang="en-GB" b="0" dirty="0"/>
                        <a:t>the</a:t>
                      </a:r>
                      <a:r>
                        <a:rPr lang="en-GB" dirty="0"/>
                        <a:t> </a:t>
                      </a:r>
                      <a:r>
                        <a:rPr lang="en-GB" b="0" dirty="0"/>
                        <a:t>imagination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Encourage one’s imagination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392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Common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Knowledge possessed by the general public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260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Convey Emotion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Express feelings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185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Feature 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Movies made for theatres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355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Harsh Reality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Life’s dark but real aspects most ignore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205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High 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Setting the bar high by intuition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029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Lead 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 cast or protagonist &amp; antagonist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811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Rave reviews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Extremely +</a:t>
                      </a:r>
                      <a:r>
                        <a:rPr lang="en-GB" dirty="0" err="1"/>
                        <a:t>ve</a:t>
                      </a:r>
                      <a:r>
                        <a:rPr lang="en-GB" dirty="0"/>
                        <a:t> comments and feedback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13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089747"/>
      </p:ext>
    </p:extLst>
  </p:cSld>
  <p:clrMapOvr>
    <a:masterClrMapping/>
  </p:clrMapOvr>
  <p:transition spd="med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36145-DF39-B081-8B14-77EA6F8FB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5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C6C9C02-0064-F044-18E5-2F64ADD256E8}"/>
              </a:ext>
            </a:extLst>
          </p:cNvPr>
          <p:cNvGrpSpPr/>
          <p:nvPr/>
        </p:nvGrpSpPr>
        <p:grpSpPr>
          <a:xfrm>
            <a:off x="533400" y="1082041"/>
            <a:ext cx="3505199" cy="5077737"/>
            <a:chOff x="533400" y="1082041"/>
            <a:chExt cx="3505199" cy="507773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50FF420-EB17-FE10-411D-151C3D0E3720}"/>
                </a:ext>
              </a:extLst>
            </p:cNvPr>
            <p:cNvSpPr txBox="1"/>
            <p:nvPr/>
          </p:nvSpPr>
          <p:spPr>
            <a:xfrm>
              <a:off x="533400" y="1082041"/>
              <a:ext cx="3505199" cy="5077737"/>
            </a:xfrm>
            <a:prstGeom prst="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11" name="Picture Placeholder 5">
              <a:extLst>
                <a:ext uri="{FF2B5EF4-FFF2-40B4-BE49-F238E27FC236}">
                  <a16:creationId xmlns:a16="http://schemas.microsoft.com/office/drawing/2014/main" id="{2E7FB66B-1782-A6D9-3928-873348F12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88" b="88"/>
            <a:stretch/>
          </p:blipFill>
          <p:spPr>
            <a:xfrm>
              <a:off x="533401" y="1094026"/>
              <a:ext cx="2590800" cy="457200"/>
            </a:xfrm>
            <a:custGeom>
              <a:avLst/>
              <a:gdLst>
                <a:gd name="connsiteX0" fmla="*/ 0 w 8329286"/>
                <a:gd name="connsiteY0" fmla="*/ 0 h 457200"/>
                <a:gd name="connsiteX1" fmla="*/ 8329286 w 8329286"/>
                <a:gd name="connsiteY1" fmla="*/ 0 h 457200"/>
                <a:gd name="connsiteX2" fmla="*/ 7982281 w 8329286"/>
                <a:gd name="connsiteY2" fmla="*/ 457200 h 457200"/>
                <a:gd name="connsiteX3" fmla="*/ 0 w 8329286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29286" h="457200">
                  <a:moveTo>
                    <a:pt x="0" y="0"/>
                  </a:moveTo>
                  <a:lnTo>
                    <a:pt x="8329286" y="0"/>
                  </a:lnTo>
                  <a:lnTo>
                    <a:pt x="7982281" y="457200"/>
                  </a:lnTo>
                  <a:lnTo>
                    <a:pt x="0" y="45720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895D20-9BBE-F510-02A0-C5420E491225}"/>
              </a:ext>
            </a:extLst>
          </p:cNvPr>
          <p:cNvGrpSpPr/>
          <p:nvPr/>
        </p:nvGrpSpPr>
        <p:grpSpPr>
          <a:xfrm>
            <a:off x="4216400" y="1094026"/>
            <a:ext cx="2743200" cy="3108960"/>
            <a:chOff x="4216400" y="1094026"/>
            <a:chExt cx="2743200" cy="310896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CF40ED5-49F5-8C10-297A-0B118BAC6D06}"/>
                </a:ext>
              </a:extLst>
            </p:cNvPr>
            <p:cNvSpPr txBox="1"/>
            <p:nvPr/>
          </p:nvSpPr>
          <p:spPr>
            <a:xfrm>
              <a:off x="4216400" y="1094026"/>
              <a:ext cx="2743200" cy="3108960"/>
            </a:xfrm>
            <a:prstGeom prst="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13" name="Picture Placeholder 5">
              <a:extLst>
                <a:ext uri="{FF2B5EF4-FFF2-40B4-BE49-F238E27FC236}">
                  <a16:creationId xmlns:a16="http://schemas.microsoft.com/office/drawing/2014/main" id="{01F4EA6C-5FB1-8404-4E23-56838E756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88" b="88"/>
            <a:stretch/>
          </p:blipFill>
          <p:spPr>
            <a:xfrm>
              <a:off x="4216400" y="1094026"/>
              <a:ext cx="1955800" cy="457200"/>
            </a:xfrm>
            <a:custGeom>
              <a:avLst/>
              <a:gdLst>
                <a:gd name="connsiteX0" fmla="*/ 0 w 8329286"/>
                <a:gd name="connsiteY0" fmla="*/ 0 h 457200"/>
                <a:gd name="connsiteX1" fmla="*/ 8329286 w 8329286"/>
                <a:gd name="connsiteY1" fmla="*/ 0 h 457200"/>
                <a:gd name="connsiteX2" fmla="*/ 7982281 w 8329286"/>
                <a:gd name="connsiteY2" fmla="*/ 457200 h 457200"/>
                <a:gd name="connsiteX3" fmla="*/ 0 w 8329286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29286" h="457200">
                  <a:moveTo>
                    <a:pt x="0" y="0"/>
                  </a:moveTo>
                  <a:lnTo>
                    <a:pt x="8329286" y="0"/>
                  </a:lnTo>
                  <a:lnTo>
                    <a:pt x="7982281" y="457200"/>
                  </a:lnTo>
                  <a:lnTo>
                    <a:pt x="0" y="45720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ED000CF-5E96-B7D2-6A81-1C60B9D50DD5}"/>
              </a:ext>
            </a:extLst>
          </p:cNvPr>
          <p:cNvGrpSpPr/>
          <p:nvPr/>
        </p:nvGrpSpPr>
        <p:grpSpPr>
          <a:xfrm>
            <a:off x="4267200" y="4343400"/>
            <a:ext cx="2743200" cy="1920240"/>
            <a:chOff x="4267200" y="4343400"/>
            <a:chExt cx="2743200" cy="192024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0E1A285-F335-414D-2571-BF80666B162E}"/>
                </a:ext>
              </a:extLst>
            </p:cNvPr>
            <p:cNvSpPr txBox="1"/>
            <p:nvPr/>
          </p:nvSpPr>
          <p:spPr>
            <a:xfrm>
              <a:off x="4267200" y="4343400"/>
              <a:ext cx="2743200" cy="1920240"/>
            </a:xfrm>
            <a:prstGeom prst="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14" name="Picture Placeholder 5">
              <a:extLst>
                <a:ext uri="{FF2B5EF4-FFF2-40B4-BE49-F238E27FC236}">
                  <a16:creationId xmlns:a16="http://schemas.microsoft.com/office/drawing/2014/main" id="{13F82470-70C0-8554-9B45-476502836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88" b="88"/>
            <a:stretch/>
          </p:blipFill>
          <p:spPr>
            <a:xfrm>
              <a:off x="4267200" y="4343400"/>
              <a:ext cx="1955800" cy="457200"/>
            </a:xfrm>
            <a:custGeom>
              <a:avLst/>
              <a:gdLst>
                <a:gd name="connsiteX0" fmla="*/ 0 w 8329286"/>
                <a:gd name="connsiteY0" fmla="*/ 0 h 457200"/>
                <a:gd name="connsiteX1" fmla="*/ 8329286 w 8329286"/>
                <a:gd name="connsiteY1" fmla="*/ 0 h 457200"/>
                <a:gd name="connsiteX2" fmla="*/ 7982281 w 8329286"/>
                <a:gd name="connsiteY2" fmla="*/ 457200 h 457200"/>
                <a:gd name="connsiteX3" fmla="*/ 0 w 8329286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29286" h="457200">
                  <a:moveTo>
                    <a:pt x="0" y="0"/>
                  </a:moveTo>
                  <a:lnTo>
                    <a:pt x="8329286" y="0"/>
                  </a:lnTo>
                  <a:lnTo>
                    <a:pt x="7982281" y="457200"/>
                  </a:lnTo>
                  <a:lnTo>
                    <a:pt x="0" y="45720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B62053B-EBC0-8550-8F2A-8A71CA4AE47A}"/>
              </a:ext>
            </a:extLst>
          </p:cNvPr>
          <p:cNvGrpSpPr/>
          <p:nvPr/>
        </p:nvGrpSpPr>
        <p:grpSpPr>
          <a:xfrm>
            <a:off x="7772400" y="4218226"/>
            <a:ext cx="4114799" cy="2121614"/>
            <a:chOff x="4267200" y="4343400"/>
            <a:chExt cx="2743200" cy="192024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5FAC7B6-84AA-940A-354E-5091470DB199}"/>
                </a:ext>
              </a:extLst>
            </p:cNvPr>
            <p:cNvSpPr txBox="1"/>
            <p:nvPr/>
          </p:nvSpPr>
          <p:spPr>
            <a:xfrm>
              <a:off x="4267200" y="4343400"/>
              <a:ext cx="2743200" cy="1920240"/>
            </a:xfrm>
            <a:prstGeom prst="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20" name="Picture Placeholder 5">
              <a:extLst>
                <a:ext uri="{FF2B5EF4-FFF2-40B4-BE49-F238E27FC236}">
                  <a16:creationId xmlns:a16="http://schemas.microsoft.com/office/drawing/2014/main" id="{70DBE6B4-3339-FD93-3257-9BE99D4DC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88" b="88"/>
            <a:stretch/>
          </p:blipFill>
          <p:spPr>
            <a:xfrm>
              <a:off x="4267200" y="4343400"/>
              <a:ext cx="1955800" cy="457200"/>
            </a:xfrm>
            <a:custGeom>
              <a:avLst/>
              <a:gdLst>
                <a:gd name="connsiteX0" fmla="*/ 0 w 8329286"/>
                <a:gd name="connsiteY0" fmla="*/ 0 h 457200"/>
                <a:gd name="connsiteX1" fmla="*/ 8329286 w 8329286"/>
                <a:gd name="connsiteY1" fmla="*/ 0 h 457200"/>
                <a:gd name="connsiteX2" fmla="*/ 7982281 w 8329286"/>
                <a:gd name="connsiteY2" fmla="*/ 457200 h 457200"/>
                <a:gd name="connsiteX3" fmla="*/ 0 w 8329286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29286" h="457200">
                  <a:moveTo>
                    <a:pt x="0" y="0"/>
                  </a:moveTo>
                  <a:lnTo>
                    <a:pt x="8329286" y="0"/>
                  </a:lnTo>
                  <a:lnTo>
                    <a:pt x="7982281" y="457200"/>
                  </a:lnTo>
                  <a:lnTo>
                    <a:pt x="0" y="45720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1" name="Title 7">
            <a:extLst>
              <a:ext uri="{FF2B5EF4-FFF2-40B4-BE49-F238E27FC236}">
                <a16:creationId xmlns:a16="http://schemas.microsoft.com/office/drawing/2014/main" id="{8D918AF8-2D13-5D38-E104-D59180EC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0" y="1882914"/>
            <a:ext cx="4556760" cy="707886"/>
          </a:xfrm>
        </p:spPr>
        <p:txBody>
          <a:bodyPr/>
          <a:lstStyle/>
          <a:p>
            <a:pPr algn="ctr"/>
            <a:r>
              <a:rPr lang="en-US" dirty="0"/>
              <a:t>Word </a:t>
            </a:r>
            <a:r>
              <a:rPr lang="en-US" dirty="0" err="1"/>
              <a:t>FoRMation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BF6E64-9F7B-4AD9-18A9-B852864C1D79}"/>
              </a:ext>
            </a:extLst>
          </p:cNvPr>
          <p:cNvSpPr txBox="1"/>
          <p:nvPr/>
        </p:nvSpPr>
        <p:spPr>
          <a:xfrm>
            <a:off x="533400" y="1752600"/>
            <a:ext cx="3429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Animation: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Motion of pictures to signal a dynamic-realistic appeal to the audience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848E6E-B2A2-BF0B-36BC-0F5CF33304BE}"/>
              </a:ext>
            </a:extLst>
          </p:cNvPr>
          <p:cNvSpPr txBox="1"/>
          <p:nvPr/>
        </p:nvSpPr>
        <p:spPr>
          <a:xfrm>
            <a:off x="4246880" y="1752600"/>
            <a:ext cx="2743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Critic: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A certified professional who rates works of art, food, etc…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9C7C166-4E29-D695-0617-55078C3E5177}"/>
              </a:ext>
            </a:extLst>
          </p:cNvPr>
          <p:cNvSpPr txBox="1"/>
          <p:nvPr/>
        </p:nvSpPr>
        <p:spPr>
          <a:xfrm>
            <a:off x="4292600" y="4775200"/>
            <a:ext cx="271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Tension:</a:t>
            </a:r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Equivalent to stress and strain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C8211D-8849-6E3C-D789-C34E7F2B4F46}"/>
              </a:ext>
            </a:extLst>
          </p:cNvPr>
          <p:cNvSpPr txBox="1"/>
          <p:nvPr/>
        </p:nvSpPr>
        <p:spPr>
          <a:xfrm>
            <a:off x="7772401" y="4633873"/>
            <a:ext cx="41147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Sensation: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Strong emotion or response towards something</a:t>
            </a:r>
          </a:p>
        </p:txBody>
      </p:sp>
    </p:spTree>
    <p:extLst>
      <p:ext uri="{BB962C8B-B14F-4D97-AF65-F5344CB8AC3E}">
        <p14:creationId xmlns:p14="http://schemas.microsoft.com/office/powerpoint/2010/main" val="1467424364"/>
      </p:ext>
    </p:extLst>
  </p:cSld>
  <p:clrMapOvr>
    <a:masterClrMapping/>
  </p:clrMapOvr>
  <p:transition spd="med">
    <p:pull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9fc9171bb41dc08635275f351de8590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29387215989a890c06011de04edfe97d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FCA5F6-1A5A-4D78-BDE2-C793B61E0E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86D9CC-0D9D-4BFE-B3F3-26F480BF8C8A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8106BD98-E608-40A1-98A8-93D5976215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classic block presentation</Template>
  <TotalTime>64</TotalTime>
  <Words>178</Words>
  <Application>Microsoft Office PowerPoint</Application>
  <PresentationFormat>Widescreen</PresentationFormat>
  <Paragraphs>59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ModernClassicBlock-3</vt:lpstr>
      <vt:lpstr> Vocabulary: List 4 </vt:lpstr>
      <vt:lpstr>Anecdote</vt:lpstr>
      <vt:lpstr>PowerPoint Presentation</vt:lpstr>
      <vt:lpstr>Idioms &amp; Collocations</vt:lpstr>
      <vt:lpstr>Word 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Youssef Tageldin</dc:creator>
  <cp:lastModifiedBy>Youssef Tageldin</cp:lastModifiedBy>
  <cp:revision>1</cp:revision>
  <dcterms:created xsi:type="dcterms:W3CDTF">2025-03-15T19:45:17Z</dcterms:created>
  <dcterms:modified xsi:type="dcterms:W3CDTF">2025-03-15T20:49:33Z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